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Raleway Medium" charset="1" panose="00000000000000000000"/>
      <p:regular r:id="rId18"/>
    </p:embeddedFont>
    <p:embeddedFont>
      <p:font typeface="Raleway" charset="1" panose="00000000000000000000"/>
      <p:regular r:id="rId19"/>
    </p:embeddedFont>
    <p:embeddedFont>
      <p:font typeface="Raleway Semi-Bold" charset="1" panose="00000000000000000000"/>
      <p:regular r:id="rId20"/>
    </p:embeddedFont>
    <p:embeddedFont>
      <p:font typeface="Raleway Bold" charset="1" panose="00000000000000000000"/>
      <p:regular r:id="rId21"/>
    </p:embeddedFont>
    <p:embeddedFont>
      <p:font typeface="Raleway Italics" charset="1" panose="00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embeddings/oleObject1.bin" Type="http://schemas.openxmlformats.org/officeDocument/2006/relationships/oleObject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923791" y="-783256"/>
            <a:ext cx="11853512" cy="11853512"/>
          </a:xfrm>
          <a:custGeom>
            <a:avLst/>
            <a:gdLst/>
            <a:ahLst/>
            <a:cxnLst/>
            <a:rect r="r" b="b" t="t" l="l"/>
            <a:pathLst>
              <a:path h="11853512" w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08050" y="2014066"/>
            <a:ext cx="5746778" cy="6258867"/>
          </a:xfrm>
          <a:custGeom>
            <a:avLst/>
            <a:gdLst/>
            <a:ahLst/>
            <a:cxnLst/>
            <a:rect r="r" b="b" t="t" l="l"/>
            <a:pathLst>
              <a:path h="6258867" w="5746778">
                <a:moveTo>
                  <a:pt x="0" y="0"/>
                </a:moveTo>
                <a:lnTo>
                  <a:pt x="5746778" y="0"/>
                </a:lnTo>
                <a:lnTo>
                  <a:pt x="5746778" y="6258868"/>
                </a:lnTo>
                <a:lnTo>
                  <a:pt x="0" y="6258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19200" y="3745230"/>
            <a:ext cx="8380612" cy="2967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759"/>
              </a:lnSpc>
            </a:pPr>
            <a:r>
              <a:rPr lang="en-US" b="true" sz="6399" spc="-294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Finding the Niche: A Data-Driven Strategy for a New Sustainable Fashion Brand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19200" y="7874789"/>
            <a:ext cx="9179504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880"/>
              </a:lnSpc>
            </a:pPr>
            <a:r>
              <a:rPr lang="en-US" sz="3200" spc="-147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Strategic Analysis &amp; Recommendations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19200" y="1104900"/>
            <a:ext cx="9179504" cy="381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700"/>
              </a:lnSpc>
            </a:pPr>
            <a:r>
              <a:rPr lang="en-US" b="true" sz="3000" spc="-13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Presented by Abhishek Roy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33372" y="8084666"/>
            <a:ext cx="5277926" cy="4404669"/>
          </a:xfrm>
          <a:custGeom>
            <a:avLst/>
            <a:gdLst/>
            <a:ahLst/>
            <a:cxnLst/>
            <a:rect r="r" b="b" t="t" l="l"/>
            <a:pathLst>
              <a:path h="4404669" w="5277926">
                <a:moveTo>
                  <a:pt x="0" y="0"/>
                </a:moveTo>
                <a:lnTo>
                  <a:pt x="5277926" y="0"/>
                </a:lnTo>
                <a:lnTo>
                  <a:pt x="5277926" y="4404668"/>
                </a:lnTo>
                <a:lnTo>
                  <a:pt x="0" y="440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1302276" y="-2383108"/>
            <a:ext cx="4661953" cy="4748285"/>
          </a:xfrm>
          <a:custGeom>
            <a:avLst/>
            <a:gdLst/>
            <a:ahLst/>
            <a:cxnLst/>
            <a:rect r="r" b="b" t="t" l="l"/>
            <a:pathLst>
              <a:path h="4748285" w="4661953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aphicFrame>
        <p:nvGraphicFramePr>
          <p:cNvPr name="Object 4" id="4"/>
          <p:cNvGraphicFramePr/>
          <p:nvPr/>
        </p:nvGraphicFramePr>
        <p:xfrm>
          <a:off x="630509" y="4164106"/>
          <a:ext cx="3771900" cy="1676400"/>
        </p:xfrm>
        <a:graphic>
          <a:graphicData uri="http://schemas.openxmlformats.org/presentationml/2006/ole">
            <p:oleObj imgW="4521200" imgH="24257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Freeform 5" id="5"/>
          <p:cNvSpPr/>
          <p:nvPr/>
        </p:nvSpPr>
        <p:spPr>
          <a:xfrm flipH="false" flipV="false" rot="0">
            <a:off x="2664886" y="2625216"/>
            <a:ext cx="1359135" cy="1359135"/>
          </a:xfrm>
          <a:custGeom>
            <a:avLst/>
            <a:gdLst/>
            <a:ahLst/>
            <a:cxnLst/>
            <a:rect r="r" b="b" t="t" l="l"/>
            <a:pathLst>
              <a:path h="1359135" w="1359135">
                <a:moveTo>
                  <a:pt x="0" y="0"/>
                </a:moveTo>
                <a:lnTo>
                  <a:pt x="1359135" y="0"/>
                </a:lnTo>
                <a:lnTo>
                  <a:pt x="1359135" y="1359135"/>
                </a:lnTo>
                <a:lnTo>
                  <a:pt x="0" y="1359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51572" y="2685134"/>
            <a:ext cx="1202252" cy="1202252"/>
          </a:xfrm>
          <a:custGeom>
            <a:avLst/>
            <a:gdLst/>
            <a:ahLst/>
            <a:cxnLst/>
            <a:rect r="r" b="b" t="t" l="l"/>
            <a:pathLst>
              <a:path h="1202252" w="1202252">
                <a:moveTo>
                  <a:pt x="0" y="0"/>
                </a:moveTo>
                <a:lnTo>
                  <a:pt x="1202253" y="0"/>
                </a:lnTo>
                <a:lnTo>
                  <a:pt x="1202253" y="1202253"/>
                </a:lnTo>
                <a:lnTo>
                  <a:pt x="0" y="12022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78125" y="2625216"/>
            <a:ext cx="1396180" cy="1396180"/>
          </a:xfrm>
          <a:custGeom>
            <a:avLst/>
            <a:gdLst/>
            <a:ahLst/>
            <a:cxnLst/>
            <a:rect r="r" b="b" t="t" l="l"/>
            <a:pathLst>
              <a:path h="1396180" w="1396180">
                <a:moveTo>
                  <a:pt x="0" y="0"/>
                </a:moveTo>
                <a:lnTo>
                  <a:pt x="1396180" y="0"/>
                </a:lnTo>
                <a:lnTo>
                  <a:pt x="1396180" y="1396180"/>
                </a:lnTo>
                <a:lnTo>
                  <a:pt x="0" y="13961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254217" y="1319213"/>
            <a:ext cx="9656849" cy="461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240"/>
              </a:lnSpc>
            </a:pPr>
            <a:r>
              <a:rPr lang="en-US" b="true" sz="3600" spc="-165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Why Sustainability is Profitable?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44453" y="2026145"/>
            <a:ext cx="11599094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Sustainability is Not Just a Cost, It's a Competitive Advantage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49731" y="8602980"/>
            <a:ext cx="11983641" cy="1253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spc="-11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Investing in sustainability directly translates to higher revenue, stronger customer relationships, 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spc="-11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and improved operational efficiency, creating a powerful financial incentive for new companies 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spc="-11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to adopt these practices from day one.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923791" y="-783256"/>
            <a:ext cx="11853512" cy="11853512"/>
          </a:xfrm>
          <a:custGeom>
            <a:avLst/>
            <a:gdLst/>
            <a:ahLst/>
            <a:cxnLst/>
            <a:rect r="r" b="b" t="t" l="l"/>
            <a:pathLst>
              <a:path h="11853512" w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19200" y="2646761"/>
            <a:ext cx="8144502" cy="5212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3331"/>
              </a:lnSpc>
            </a:pPr>
            <a:r>
              <a:rPr lang="en-US" b="true" sz="14812" spc="-68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Thank you very much!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19200" y="1104900"/>
            <a:ext cx="9179504" cy="381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700"/>
              </a:lnSpc>
            </a:pPr>
            <a:r>
              <a:rPr lang="en-US" b="true" sz="3000" spc="-13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Presented by Abhishek Roy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867657" y="1376536"/>
            <a:ext cx="5561408" cy="7533927"/>
          </a:xfrm>
          <a:custGeom>
            <a:avLst/>
            <a:gdLst/>
            <a:ahLst/>
            <a:cxnLst/>
            <a:rect r="r" b="b" t="t" l="l"/>
            <a:pathLst>
              <a:path h="7533927" w="5561408">
                <a:moveTo>
                  <a:pt x="0" y="0"/>
                </a:moveTo>
                <a:lnTo>
                  <a:pt x="5561408" y="0"/>
                </a:lnTo>
                <a:lnTo>
                  <a:pt x="5561408" y="7533928"/>
                </a:lnTo>
                <a:lnTo>
                  <a:pt x="0" y="7533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994950" y="844127"/>
            <a:ext cx="6298101" cy="1249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037"/>
              </a:lnSpc>
            </a:pPr>
            <a:r>
              <a:rPr lang="en-US" b="true" sz="10041" spc="-46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References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522788" y="3245726"/>
            <a:ext cx="7242423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Data Source: 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"The True Cost of Fast Fashion Impact" - </a:t>
            </a:r>
            <a:r>
              <a:rPr lang="en-US" sz="2400" i="true">
                <a:solidFill>
                  <a:srgbClr val="00694C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Kaggle.com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13286" y="5232372"/>
            <a:ext cx="11661428" cy="1672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Industry Reports &amp; M</a:t>
            </a:r>
            <a:r>
              <a:rPr lang="en-US" b="true" sz="2400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arket Research: 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NielsenIQ (2021). </a:t>
            </a:r>
            <a:r>
              <a:rPr lang="en-US" sz="2400" i="true">
                <a:solidFill>
                  <a:srgbClr val="00694C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Sustainability &amp; Consumer Behavior Report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McKinsey &amp; Company (2023). </a:t>
            </a:r>
            <a:r>
              <a:rPr lang="en-US" sz="2400" i="true">
                <a:solidFill>
                  <a:srgbClr val="00694C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The State of Fashion 2024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Boston Consulting Group (BCG) &amp; Global Fashion Agenda (2022). </a:t>
            </a:r>
            <a:r>
              <a:rPr lang="en-US" sz="2400" i="true">
                <a:solidFill>
                  <a:srgbClr val="00694C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Fashion on Climate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46079" y="1920197"/>
            <a:ext cx="6270790" cy="6446606"/>
          </a:xfrm>
          <a:custGeom>
            <a:avLst/>
            <a:gdLst/>
            <a:ahLst/>
            <a:cxnLst/>
            <a:rect r="r" b="b" t="t" l="l"/>
            <a:pathLst>
              <a:path h="6446606" w="6270790">
                <a:moveTo>
                  <a:pt x="0" y="0"/>
                </a:moveTo>
                <a:lnTo>
                  <a:pt x="6270790" y="0"/>
                </a:lnTo>
                <a:lnTo>
                  <a:pt x="6270790" y="6446606"/>
                </a:lnTo>
                <a:lnTo>
                  <a:pt x="0" y="6446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219200" y="2668467"/>
            <a:ext cx="7924800" cy="2244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759"/>
              </a:lnSpc>
            </a:pPr>
            <a:r>
              <a:rPr lang="en-US" b="true" sz="6399" spc="-294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Challenge: Entering a Crowded Market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19200" y="5663050"/>
            <a:ext cx="7635008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H</a:t>
            </a:r>
            <a:r>
              <a:rPr lang="en-US" b="true" sz="32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ow can a new, ethical brand succeed in a market dominated by fast fashion?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19200" y="7532413"/>
            <a:ext cx="7635008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Our</a:t>
            </a:r>
            <a:r>
              <a:rPr lang="en-US" b="true" sz="24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task is to use data to find a viable market niche and a compelling value proposition.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11553" y="1965021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19200" y="2646729"/>
            <a:ext cx="7924800" cy="2392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037"/>
              </a:lnSpc>
            </a:pPr>
            <a:r>
              <a:rPr lang="en-US" b="true" sz="10041" spc="-46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From Data to Decisions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19200" y="6168605"/>
            <a:ext cx="7635008" cy="1253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</a:t>
            </a:r>
            <a:r>
              <a:rPr lang="en-US" b="true" sz="24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structured 6-step analysis process has been followed to ensure our recommendations are built on a solid foundation.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313415"/>
            <a:ext cx="16230600" cy="4944885"/>
            <a:chOff x="0" y="0"/>
            <a:chExt cx="21640800" cy="659318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7291402" y="0"/>
              <a:ext cx="7057997" cy="6593180"/>
              <a:chOff x="0" y="0"/>
              <a:chExt cx="1394172" cy="1302357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394172" cy="1302357"/>
              </a:xfrm>
              <a:custGeom>
                <a:avLst/>
                <a:gdLst/>
                <a:ahLst/>
                <a:cxnLst/>
                <a:rect r="r" b="b" t="t" l="l"/>
                <a:pathLst>
                  <a:path h="1302357" w="1394172">
                    <a:moveTo>
                      <a:pt x="11700" y="0"/>
                    </a:moveTo>
                    <a:lnTo>
                      <a:pt x="1382472" y="0"/>
                    </a:lnTo>
                    <a:cubicBezTo>
                      <a:pt x="1388934" y="0"/>
                      <a:pt x="1394172" y="5238"/>
                      <a:pt x="1394172" y="11700"/>
                    </a:cubicBezTo>
                    <a:lnTo>
                      <a:pt x="1394172" y="1290656"/>
                    </a:lnTo>
                    <a:cubicBezTo>
                      <a:pt x="1394172" y="1297118"/>
                      <a:pt x="1388934" y="1302357"/>
                      <a:pt x="1382472" y="1302357"/>
                    </a:cubicBezTo>
                    <a:lnTo>
                      <a:pt x="11700" y="1302357"/>
                    </a:lnTo>
                    <a:cubicBezTo>
                      <a:pt x="5238" y="1302357"/>
                      <a:pt x="0" y="1297118"/>
                      <a:pt x="0" y="1290656"/>
                    </a:cubicBezTo>
                    <a:lnTo>
                      <a:pt x="0" y="11700"/>
                    </a:lnTo>
                    <a:cubicBezTo>
                      <a:pt x="0" y="5238"/>
                      <a:pt x="5238" y="0"/>
                      <a:pt x="11700" y="0"/>
                    </a:cubicBezTo>
                    <a:close/>
                  </a:path>
                </a:pathLst>
              </a:custGeom>
              <a:solidFill>
                <a:srgbClr val="A9DFD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1394172" cy="134045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4582803" y="0"/>
              <a:ext cx="7057997" cy="6593180"/>
              <a:chOff x="0" y="0"/>
              <a:chExt cx="1394172" cy="1302357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394172" cy="1302357"/>
              </a:xfrm>
              <a:custGeom>
                <a:avLst/>
                <a:gdLst/>
                <a:ahLst/>
                <a:cxnLst/>
                <a:rect r="r" b="b" t="t" l="l"/>
                <a:pathLst>
                  <a:path h="1302357" w="1394172">
                    <a:moveTo>
                      <a:pt x="11700" y="0"/>
                    </a:moveTo>
                    <a:lnTo>
                      <a:pt x="1382472" y="0"/>
                    </a:lnTo>
                    <a:cubicBezTo>
                      <a:pt x="1388934" y="0"/>
                      <a:pt x="1394172" y="5238"/>
                      <a:pt x="1394172" y="11700"/>
                    </a:cubicBezTo>
                    <a:lnTo>
                      <a:pt x="1394172" y="1290656"/>
                    </a:lnTo>
                    <a:cubicBezTo>
                      <a:pt x="1394172" y="1297118"/>
                      <a:pt x="1388934" y="1302357"/>
                      <a:pt x="1382472" y="1302357"/>
                    </a:cubicBezTo>
                    <a:lnTo>
                      <a:pt x="11700" y="1302357"/>
                    </a:lnTo>
                    <a:cubicBezTo>
                      <a:pt x="5238" y="1302357"/>
                      <a:pt x="0" y="1297118"/>
                      <a:pt x="0" y="1290656"/>
                    </a:cubicBezTo>
                    <a:lnTo>
                      <a:pt x="0" y="11700"/>
                    </a:lnTo>
                    <a:cubicBezTo>
                      <a:pt x="0" y="5238"/>
                      <a:pt x="5238" y="0"/>
                      <a:pt x="11700" y="0"/>
                    </a:cubicBezTo>
                    <a:close/>
                  </a:path>
                </a:pathLst>
              </a:custGeom>
              <a:solidFill>
                <a:srgbClr val="A9DF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1394172" cy="134045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9206594" y="485775"/>
              <a:ext cx="3227613" cy="2105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10800"/>
                </a:lnSpc>
              </a:pPr>
              <a:r>
                <a:rPr lang="en-US" b="true" sz="12000" spc="-552">
                  <a:solidFill>
                    <a:srgbClr val="00694C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02.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6497995" y="485775"/>
              <a:ext cx="3227613" cy="2105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10800"/>
                </a:lnSpc>
              </a:pPr>
              <a:r>
                <a:rPr lang="en-US" b="true" sz="12000" spc="-552">
                  <a:solidFill>
                    <a:srgbClr val="00694C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03.</a:t>
              </a:r>
            </a:p>
          </p:txBody>
        </p:sp>
        <p:grpSp>
          <p:nvGrpSpPr>
            <p:cNvPr name="Group 11" id="11"/>
            <p:cNvGrpSpPr/>
            <p:nvPr/>
          </p:nvGrpSpPr>
          <p:grpSpPr>
            <a:xfrm rot="0">
              <a:off x="0" y="0"/>
              <a:ext cx="7057997" cy="6593180"/>
              <a:chOff x="0" y="0"/>
              <a:chExt cx="1394172" cy="1302357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394172" cy="1302357"/>
              </a:xfrm>
              <a:custGeom>
                <a:avLst/>
                <a:gdLst/>
                <a:ahLst/>
                <a:cxnLst/>
                <a:rect r="r" b="b" t="t" l="l"/>
                <a:pathLst>
                  <a:path h="1302357" w="1394172">
                    <a:moveTo>
                      <a:pt x="11700" y="0"/>
                    </a:moveTo>
                    <a:lnTo>
                      <a:pt x="1382472" y="0"/>
                    </a:lnTo>
                    <a:cubicBezTo>
                      <a:pt x="1388934" y="0"/>
                      <a:pt x="1394172" y="5238"/>
                      <a:pt x="1394172" y="11700"/>
                    </a:cubicBezTo>
                    <a:lnTo>
                      <a:pt x="1394172" y="1290656"/>
                    </a:lnTo>
                    <a:cubicBezTo>
                      <a:pt x="1394172" y="1297118"/>
                      <a:pt x="1388934" y="1302357"/>
                      <a:pt x="1382472" y="1302357"/>
                    </a:cubicBezTo>
                    <a:lnTo>
                      <a:pt x="11700" y="1302357"/>
                    </a:lnTo>
                    <a:cubicBezTo>
                      <a:pt x="5238" y="1302357"/>
                      <a:pt x="0" y="1297118"/>
                      <a:pt x="0" y="1290656"/>
                    </a:cubicBezTo>
                    <a:lnTo>
                      <a:pt x="0" y="11700"/>
                    </a:lnTo>
                    <a:cubicBezTo>
                      <a:pt x="0" y="5238"/>
                      <a:pt x="5238" y="0"/>
                      <a:pt x="11700" y="0"/>
                    </a:cubicBezTo>
                    <a:close/>
                  </a:path>
                </a:pathLst>
              </a:custGeom>
              <a:solidFill>
                <a:srgbClr val="A9DFD0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1394172" cy="134045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1915192" y="485775"/>
              <a:ext cx="3227613" cy="2105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10800"/>
                </a:lnSpc>
              </a:pPr>
              <a:r>
                <a:rPr lang="en-US" b="true" sz="12000" spc="-552">
                  <a:solidFill>
                    <a:srgbClr val="00694C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01.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591350" y="2825750"/>
              <a:ext cx="5493551" cy="2769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00694C"/>
                  </a:solidFill>
                  <a:latin typeface="Raleway Semi-Bold"/>
                  <a:ea typeface="Raleway Semi-Bold"/>
                  <a:cs typeface="Raleway Semi-Bold"/>
                  <a:sym typeface="Raleway Semi-Bold"/>
                </a:rPr>
                <a:t>Comprehensive: </a:t>
              </a:r>
              <a:r>
                <a:rPr lang="en-US" sz="2400">
                  <a:solidFill>
                    <a:srgbClr val="00694C"/>
                  </a:solidFill>
                  <a:latin typeface="Raleway"/>
                  <a:ea typeface="Raleway"/>
                  <a:cs typeface="Raleway"/>
                  <a:sym typeface="Raleway"/>
                </a:rPr>
                <a:t>Includes the major fast-fashion players needed for a relevant competitive analysis.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8090303" y="2825750"/>
              <a:ext cx="5633153" cy="3328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00694C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Dual-Focus:</a:t>
              </a:r>
              <a:r>
                <a:rPr lang="en-US" sz="2400">
                  <a:solidFill>
                    <a:srgbClr val="00694C"/>
                  </a:solidFill>
                  <a:latin typeface="Raleway"/>
                  <a:ea typeface="Raleway"/>
                  <a:cs typeface="Raleway"/>
                  <a:sym typeface="Raleway"/>
                </a:rPr>
                <a:t> Contains both economic metrics (like Price and Volume) and crucial sustainability metrics (like Waste and Carbon Emissions).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5073298" y="2825750"/>
              <a:ext cx="6328279" cy="3328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00694C"/>
                  </a:solidFill>
                  <a:latin typeface="Raleway Semi-Bold"/>
                  <a:ea typeface="Raleway Semi-Bold"/>
                  <a:cs typeface="Raleway Semi-Bold"/>
                  <a:sym typeface="Raleway Semi-Bold"/>
                </a:rPr>
                <a:t>Actionable: </a:t>
              </a:r>
              <a:r>
                <a:rPr lang="en-US" sz="2400">
                  <a:solidFill>
                    <a:srgbClr val="00694C"/>
                  </a:solidFill>
                  <a:latin typeface="Raleway"/>
                  <a:ea typeface="Raleway"/>
                  <a:cs typeface="Raleway"/>
                  <a:sym typeface="Raleway"/>
                </a:rPr>
                <a:t>This unique combination allows us to create "per-item" impact scores, enabling a fair and direct comparison between brands of different sizes.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215665" y="412164"/>
            <a:ext cx="13856669" cy="2967727"/>
            <a:chOff x="0" y="0"/>
            <a:chExt cx="18475559" cy="3956969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276225"/>
              <a:ext cx="18475559" cy="3281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9037"/>
                </a:lnSpc>
              </a:pPr>
              <a:r>
                <a:rPr lang="en-US" b="true" sz="10041" spc="-461">
                  <a:solidFill>
                    <a:srgbClr val="00694C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The Right Data for Our Business Question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3536599"/>
              <a:ext cx="18475559" cy="4203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2160"/>
                </a:lnSpc>
              </a:pPr>
              <a:r>
                <a:rPr lang="en-US" b="true" sz="2400" spc="-110">
                  <a:solidFill>
                    <a:srgbClr val="00694C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The Right Data for Our Business Question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6046440" y="3694216"/>
            <a:ext cx="6195120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true" sz="1800" spc="-82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Dataset: "The True Cost of Fast Fashion Impact" (Source: Kaggle*)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3206794" y="1791765"/>
          <a:ext cx="11883938" cy="7124700"/>
        </p:xfrm>
        <a:graphic>
          <a:graphicData uri="http://schemas.openxmlformats.org/drawingml/2006/table">
            <a:tbl>
              <a:tblPr/>
              <a:tblGrid>
                <a:gridCol w="2970984"/>
                <a:gridCol w="2970984"/>
                <a:gridCol w="2970984"/>
                <a:gridCol w="2970984"/>
              </a:tblGrid>
              <a:tr h="94236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b="true" sz="2400" strike="noStrike" u="none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MySQL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FD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Excel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FD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b="true" sz="2400" strike="noStrike" u="none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RStudio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FD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b="true" sz="2400" strike="noStrike" u="none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Tableau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FD0"/>
                    </a:solidFill>
                  </a:tcPr>
                </a:tc>
              </a:tr>
              <a:tr h="183295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b="true" sz="1800" strike="noStrike" u="none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What: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A robust database for storing and managing data.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FD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b="true" sz="1800" strike="noStrike" u="none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What: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A spreadsheet tool for initial data inspection.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FD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b="true" sz="1800" strike="noStrike" u="none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What: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A powerful environment for statistical analysis.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FD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What: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A leading platform for data visualization and storytelling.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FD0"/>
                    </a:solidFill>
                  </a:tcPr>
                </a:tc>
              </a:tr>
              <a:tr h="217469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b="true" sz="1800" strike="noStrike" u="none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How: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Used to house our central dataset, perform data cleaning, and create new "per-item" metrics.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FD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b="true" sz="1800" strike="noStrike" u="none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How: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Used for a quick visual scan of the raw CSV file to check for formatting issues before importing.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FD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b="true" sz="1800" strike="noStrike" u="none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How: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Used to perform descriptive statistics and correlation analysis to validate our findings.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FD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b="true" sz="1800" strike="noStrike" u="none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How: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Used to create the interactive bar chart and the strategic scatter plot.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FD0"/>
                    </a:solidFill>
                  </a:tcPr>
                </a:tc>
              </a:tr>
              <a:tr h="217469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b="true" sz="1800" strike="noStrike" u="none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Why: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Provided a reliable and queryable single source of truth for the project.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FD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b="true" sz="1800" strike="noStrike" u="none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Why: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Perfect for a fast, initial check without complex setup.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FD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b="true" sz="1800" strike="noStrike" u="none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Why: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Its statistical functions allowed us to prove our findings were significant.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FD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b="true" sz="1800" strike="noStrike" u="none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Why: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The best tool for translating complex data into a clear and compelling visual story.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FD0"/>
                    </a:solidFill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2164450" y="799148"/>
            <a:ext cx="13949575" cy="5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320"/>
              </a:lnSpc>
            </a:pPr>
            <a:r>
              <a:rPr lang="en-US" b="true" sz="4800" spc="-22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Our Analytical Toolkit: Using the Right Tool for the Job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39238" y="828675"/>
            <a:ext cx="9525" cy="172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5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23360" y="1269415"/>
            <a:ext cx="11841280" cy="7637626"/>
          </a:xfrm>
          <a:custGeom>
            <a:avLst/>
            <a:gdLst/>
            <a:ahLst/>
            <a:cxnLst/>
            <a:rect r="r" b="b" t="t" l="l"/>
            <a:pathLst>
              <a:path h="7637626" w="11841280">
                <a:moveTo>
                  <a:pt x="0" y="0"/>
                </a:moveTo>
                <a:lnTo>
                  <a:pt x="11841280" y="0"/>
                </a:lnTo>
                <a:lnTo>
                  <a:pt x="11841280" y="7637625"/>
                </a:lnTo>
                <a:lnTo>
                  <a:pt x="0" y="7637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75331" y="7356349"/>
            <a:ext cx="3137339" cy="1226269"/>
          </a:xfrm>
          <a:custGeom>
            <a:avLst/>
            <a:gdLst/>
            <a:ahLst/>
            <a:cxnLst/>
            <a:rect r="r" b="b" t="t" l="l"/>
            <a:pathLst>
              <a:path h="1226269" w="3137339">
                <a:moveTo>
                  <a:pt x="0" y="0"/>
                </a:moveTo>
                <a:lnTo>
                  <a:pt x="3137338" y="0"/>
                </a:lnTo>
                <a:lnTo>
                  <a:pt x="3137338" y="1226270"/>
                </a:lnTo>
                <a:lnTo>
                  <a:pt x="0" y="12262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2715" y="366445"/>
            <a:ext cx="17382570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480"/>
              </a:lnSpc>
            </a:pPr>
            <a:r>
              <a:rPr lang="en-US" b="true" sz="7200" spc="-33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 Global Issue: The Footprint of Fast Fashion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23026" y="8923655"/>
            <a:ext cx="12041947" cy="1253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The environmental impact of fast fashion isn't localized. Our data shows significant carbon emissions originating from key production hubs across the globe, highlighting the worldwide scale of the problem.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73947" y="2605106"/>
            <a:ext cx="10340106" cy="6643518"/>
          </a:xfrm>
          <a:custGeom>
            <a:avLst/>
            <a:gdLst/>
            <a:ahLst/>
            <a:cxnLst/>
            <a:rect r="r" b="b" t="t" l="l"/>
            <a:pathLst>
              <a:path h="6643518" w="10340106">
                <a:moveTo>
                  <a:pt x="0" y="0"/>
                </a:moveTo>
                <a:lnTo>
                  <a:pt x="10340106" y="0"/>
                </a:lnTo>
                <a:lnTo>
                  <a:pt x="10340106" y="6643518"/>
                </a:lnTo>
                <a:lnTo>
                  <a:pt x="0" y="6643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70844"/>
            <a:ext cx="16230600" cy="1914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200"/>
              </a:lnSpc>
            </a:pPr>
            <a:r>
              <a:rPr lang="en-US" b="true" sz="8000" spc="-36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Market is Dominated by a Few Mega-Producers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929587" y="9410549"/>
            <a:ext cx="10428826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Competing on volume and price is not a viable strategy for a new entrant.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37024" y="1638300"/>
            <a:ext cx="11813953" cy="7620000"/>
          </a:xfrm>
          <a:custGeom>
            <a:avLst/>
            <a:gdLst/>
            <a:ahLst/>
            <a:cxnLst/>
            <a:rect r="r" b="b" t="t" l="l"/>
            <a:pathLst>
              <a:path h="7620000" w="11813953">
                <a:moveTo>
                  <a:pt x="0" y="0"/>
                </a:moveTo>
                <a:lnTo>
                  <a:pt x="11813952" y="0"/>
                </a:lnTo>
                <a:lnTo>
                  <a:pt x="11813952" y="7620000"/>
                </a:lnTo>
                <a:lnTo>
                  <a:pt x="0" y="762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38175"/>
            <a:ext cx="16230600" cy="100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200"/>
              </a:lnSpc>
            </a:pPr>
            <a:r>
              <a:rPr lang="en-US" b="true" sz="8000" spc="-36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Low Price Doesn't Mean Low Waste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23026" y="9313693"/>
            <a:ext cx="12041947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Looking at total waste alone is misleading. To understand true efficiency, we must analyze the waste generated for each item produced.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86610" y="1028700"/>
            <a:ext cx="13314781" cy="8554747"/>
          </a:xfrm>
          <a:custGeom>
            <a:avLst/>
            <a:gdLst/>
            <a:ahLst/>
            <a:cxnLst/>
            <a:rect r="r" b="b" t="t" l="l"/>
            <a:pathLst>
              <a:path h="8554747" w="13314781">
                <a:moveTo>
                  <a:pt x="0" y="0"/>
                </a:moveTo>
                <a:lnTo>
                  <a:pt x="13314780" y="0"/>
                </a:lnTo>
                <a:lnTo>
                  <a:pt x="13314780" y="8554747"/>
                </a:lnTo>
                <a:lnTo>
                  <a:pt x="0" y="85547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71450"/>
            <a:ext cx="16230600" cy="796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759"/>
              </a:lnSpc>
            </a:pPr>
            <a:r>
              <a:rPr lang="en-US" b="true" sz="6399" spc="-294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Mapping the Market: Price vs. Waste Efficiency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94323" y="9526297"/>
            <a:ext cx="1069935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A clear gap exists for brands that offer low waste at a moderate price point.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Sustainable Fashion</dc:description>
  <dc:identifier>DAGtofDC45k</dc:identifier>
  <dcterms:modified xsi:type="dcterms:W3CDTF">2011-08-01T06:04:30Z</dcterms:modified>
  <cp:revision>1</cp:revision>
  <dc:title>Presentation - Sustainable Fashion</dc:title>
</cp:coreProperties>
</file>